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6" r:id="rId4"/>
    <p:sldId id="257" r:id="rId5"/>
    <p:sldId id="269" r:id="rId6"/>
    <p:sldId id="258" r:id="rId7"/>
    <p:sldId id="27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8" r:id="rId16"/>
    <p:sldId id="267" r:id="rId17"/>
    <p:sldId id="268" r:id="rId18"/>
    <p:sldId id="27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76ED6B-C5CE-C8C9-8244-75CA5C0DA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963A44-7033-91C6-C64B-4307CD792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082273-AA65-915F-666D-DD0048BF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AC5592-BF05-46EF-D990-A1672BF2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8B13AF-B105-B522-A290-7EC45D70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29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2EEBD-C2F6-AE3F-4E76-C97CB4F3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B6AE8F-6352-7B6A-EFA8-ACE6A2B55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95170B-516B-5A5C-DDCD-A00E8E1D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69DF19-DF79-2372-ED61-BC876A98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D82E6E-224F-55A0-1BD6-7185FF35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46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E07F6E-4972-7CBB-3C7E-1B3D6FE3E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F13052-E6A9-21DE-A6C5-AC2606014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580642-E722-8BF1-838A-B4530959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28BCC9-70C5-2B17-65D5-8153FF997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D33ACD-A568-4870-FAB9-C7236AE5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04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FC3CA-30EE-C655-CB23-8AB47F02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E030B4-2554-110D-6288-59513C78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5052C-55D9-7E85-D439-60516F603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245EFD-232F-2121-7639-5758442D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B6D9B5-4BBE-5FED-C43D-CE3612A0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26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48352-C732-86EB-ED7F-6182A366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FE124B-AFB4-2849-8BAD-9A168C7B4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8F4E44-59B5-FB62-F34C-EF2FDFD35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FFA9F8-80EA-6494-8714-BF57828F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E8D3A2-C9C2-3618-7FFC-78394D8D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41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314E7E-FEAE-E52E-2168-0DFBE450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3AA475-2587-F514-BCFF-21495F42C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A192E8-9E16-3978-3ABA-13A5BEAE3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992252-5610-6C9A-6C11-343A8673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80429C-6152-A379-12EE-0B63F814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10CEB2-6BB4-085C-D1F8-DB251367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71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038901-44DE-2FCD-32FB-F6779345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417979-E584-85FE-0E7E-E620C1780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9FBD89-061E-9324-A5BD-B66B28E95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D337A89-F5BD-749B-53DC-9F62135EE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DFB595-2F7F-44B4-AAFB-6FC4F20BA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79A39D2-BFAA-61B7-6CC8-1E74AC68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97553A0-3CEB-0495-0A6E-FDA072F8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F5C377C-458A-0B13-534A-FFFAD85B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44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83BB3-DE92-B06E-CA96-562439AE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83F2B0-A5C9-13A0-86F1-2078AF8C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E3749B-BE42-047C-33C4-B358E73E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E0EA69-3880-1DA9-3DA6-E32CF926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08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5001133-BC5A-4D93-7913-EFDA134AB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400208-7DCC-B5BB-EE87-46854D72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EF8235-75C9-C996-D9D4-B65ADA4A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79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BA04F-6DBA-9696-8C3F-79E1A682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01EF27-B3B6-E9F6-85AC-F7FB3875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5BAB95-46C3-0138-992B-3CF6BB7BB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04DAEA-8E0A-F631-72DA-2F6ACB05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1D99B1-EAE3-E1E8-D274-17D9527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206B54-8C8D-03C8-4283-BF2C3880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92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7F2C3-6121-F1B1-577A-10CDA64BD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CFACDE-28A7-C37A-5B35-76E994F79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8E52CC-9850-DFC0-4103-E6B163ACD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B2A628-7085-18C9-BDD0-CC1935553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2B26C4-90D3-D77C-5C33-1D95ABBD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DB6F56-C72E-067A-2757-E594047C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84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770D5-74E0-36A4-E497-A756791B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5E5F67-4332-D775-91B1-99F965485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5926D5-ADF4-C1BF-A3EB-C86DD17A3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66725-408A-44C5-8C4B-BFF76D14D2E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9D8389-46C8-6591-8A8D-70CF5CCB4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41959D-A6E4-277B-E08D-F229CE3DA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7F258-B124-4CD5-897B-C4379848B1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33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6BB05A0-62AE-4351-C2DB-40955BB861A0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95BC9-C42C-19C7-1611-AC8A0D70EC4F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40F332-652E-337E-54F9-181759235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17992" y="852137"/>
            <a:ext cx="4907952" cy="6543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20BF3-3690-98E2-CE06-DAE54ADE1F81}"/>
              </a:ext>
            </a:extLst>
          </p:cNvPr>
          <p:cNvSpPr txBox="1"/>
          <p:nvPr/>
        </p:nvSpPr>
        <p:spPr>
          <a:xfrm>
            <a:off x="5632579" y="1404083"/>
            <a:ext cx="6083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400" b="1" dirty="0">
                <a:solidFill>
                  <a:srgbClr val="C00000"/>
                </a:solidFill>
              </a:rPr>
              <a:t>ДОРЫ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И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ОБЪЯВЛЕНИЯ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0EDD7F5-F0AF-058F-C327-2CA46C517B8B}"/>
              </a:ext>
            </a:extLst>
          </p:cNvPr>
          <p:cNvSpPr/>
          <p:nvPr/>
        </p:nvSpPr>
        <p:spPr>
          <a:xfrm>
            <a:off x="9865359" y="5934269"/>
            <a:ext cx="1850779" cy="643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ЗАНЯТИЕ 2</a:t>
            </a:r>
          </a:p>
        </p:txBody>
      </p:sp>
    </p:spTree>
    <p:extLst>
      <p:ext uri="{BB962C8B-B14F-4D97-AF65-F5344CB8AC3E}">
        <p14:creationId xmlns:p14="http://schemas.microsoft.com/office/powerpoint/2010/main" val="2718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54D295-DFA5-8D06-A855-9C1564A24048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ОБЪЯВЛЕНИЕ ПОН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66051-2EE0-F67A-819D-52B913DA9C7F}"/>
              </a:ext>
            </a:extLst>
          </p:cNvPr>
          <p:cNvSpPr txBox="1"/>
          <p:nvPr/>
        </p:nvSpPr>
        <p:spPr>
          <a:xfrm>
            <a:off x="5467739" y="1858807"/>
            <a:ext cx="650343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Когда у вас есть два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любой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ваш противник кидает третий такой же, вы можете объявить сет из трех этих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объявлением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Порядок действий такой же, как и при объявлении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Сказать: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Показать два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вашего сета из руки и выложить их в правую часть стола плашмя, в открытую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Взять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из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дискарда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противника и положить его слева, между или справа от двух ваших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в зависимости от того, с кого из противников взят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Сбросить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из закрытой части руки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в отличие от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чи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можно объявить </a:t>
            </a:r>
            <a:r>
              <a:rPr lang="ru-RU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любого игрока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 сброса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объявившим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ход переходит к игроку справа от него и далее против часовой стрелки. То есть объявление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может прерывать круг. </a:t>
            </a: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0FB64-E452-478B-670E-26CE53439737}"/>
              </a:ext>
            </a:extLst>
          </p:cNvPr>
          <p:cNvSpPr txBox="1"/>
          <p:nvPr/>
        </p:nvSpPr>
        <p:spPr>
          <a:xfrm>
            <a:off x="951345" y="2780145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Отфотографировать</a:t>
            </a:r>
            <a:r>
              <a:rPr lang="ru-RU" dirty="0"/>
              <a:t> порядок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417536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BB98FFF-80AC-2231-0793-58A06B148A81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КАН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3EE2-6988-7BEE-55B4-A764A9EBBE91}"/>
              </a:ext>
            </a:extLst>
          </p:cNvPr>
          <p:cNvSpPr txBox="1"/>
          <p:nvPr/>
        </p:nvSpPr>
        <p:spPr>
          <a:xfrm>
            <a:off x="311168" y="3782749"/>
            <a:ext cx="531175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это особый сет, состоящий из четырех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Если попытаться собрать руку, в которой один из сетов состоит из четырех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в ней не хватит места для оставшихся трех сетов и пары, так как число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 руке фиксированное.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Однако есть возможность получить в руку дополнительный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объявив такой сет словом «кан».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Кан можно объявить в трех различных ситуациях.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BEF387-908D-6226-5857-279A05C75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271472" y="1461465"/>
            <a:ext cx="601085" cy="8022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F1A7C1-CD3E-FF47-5C9F-BC3695139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953096" y="1461465"/>
            <a:ext cx="601085" cy="80225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9B2437-FA15-3EF1-DE55-2E650846C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963" r="38372" b="51259"/>
          <a:stretch/>
        </p:blipFill>
        <p:spPr>
          <a:xfrm rot="10800000">
            <a:off x="3088543" y="1461465"/>
            <a:ext cx="611103" cy="82754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9B7F07-9D12-0E34-4F50-61227DA9EA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3815930" y="1442568"/>
            <a:ext cx="624481" cy="84005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239D74-3A98-ED1C-EAF4-599FBDA5BA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4542151" y="1454260"/>
            <a:ext cx="582376" cy="78071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EC5A42D6-C395-1E89-032F-4ADB22C17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5214433" y="1433823"/>
            <a:ext cx="629533" cy="82159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F0C6196-461D-3C84-0CBD-45D5268001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6617988" y="1440065"/>
            <a:ext cx="601055" cy="79491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49D114-2367-CF90-CE6A-DC6FBA684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1645868" y="1454260"/>
            <a:ext cx="601085" cy="802257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52C879-84EC-E902-00F8-86B25D78D4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9556" r="38014" b="51111"/>
          <a:stretch/>
        </p:blipFill>
        <p:spPr>
          <a:xfrm>
            <a:off x="2365945" y="1454260"/>
            <a:ext cx="638221" cy="82158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3E58EB-313A-3AB2-5B49-B6789117997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5933872" y="1453220"/>
            <a:ext cx="610193" cy="77241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82A050B-6839-6292-904B-0315264A18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7321281" y="1441356"/>
            <a:ext cx="601055" cy="794912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B6F328F-87EC-B3D6-FA04-D6B8E33BF6D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8108518" y="1442133"/>
            <a:ext cx="601085" cy="821589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713AA1-A2BB-F344-0ED5-7C21A2BA17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8777730" y="1436861"/>
            <a:ext cx="601085" cy="821589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3DE79E8-61E0-A19E-F12C-063150EA252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9458454" y="1436860"/>
            <a:ext cx="601085" cy="821589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86B94F-7F73-684E-0519-BC4D6E25EC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10155315" y="1424969"/>
            <a:ext cx="601085" cy="821589"/>
          </a:xfrm>
          <a:prstGeom prst="rect">
            <a:avLst/>
          </a:prstGeom>
        </p:spPr>
      </p:pic>
      <p:sp>
        <p:nvSpPr>
          <p:cNvPr id="26" name="Левая круглая скобка 25">
            <a:extLst>
              <a:ext uri="{FF2B5EF4-FFF2-40B4-BE49-F238E27FC236}">
                <a16:creationId xmlns:a16="http://schemas.microsoft.com/office/drawing/2014/main" id="{21E62573-22BF-C9A5-42DE-CE3A18E0BD73}"/>
              </a:ext>
            </a:extLst>
          </p:cNvPr>
          <p:cNvSpPr/>
          <p:nvPr/>
        </p:nvSpPr>
        <p:spPr>
          <a:xfrm rot="16200000">
            <a:off x="1183534" y="1538325"/>
            <a:ext cx="123885" cy="1868615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Левая круглая скобка 26">
            <a:extLst>
              <a:ext uri="{FF2B5EF4-FFF2-40B4-BE49-F238E27FC236}">
                <a16:creationId xmlns:a16="http://schemas.microsoft.com/office/drawing/2014/main" id="{9C68366B-707A-58BD-D096-2464919D37DC}"/>
              </a:ext>
            </a:extLst>
          </p:cNvPr>
          <p:cNvSpPr/>
          <p:nvPr/>
        </p:nvSpPr>
        <p:spPr>
          <a:xfrm rot="16200000">
            <a:off x="3339736" y="1436898"/>
            <a:ext cx="126883" cy="2074466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Левая круглая скобка 27">
            <a:extLst>
              <a:ext uri="{FF2B5EF4-FFF2-40B4-BE49-F238E27FC236}">
                <a16:creationId xmlns:a16="http://schemas.microsoft.com/office/drawing/2014/main" id="{B74E82AB-6FAC-2FF8-7BFA-57AE80DE2F6C}"/>
              </a:ext>
            </a:extLst>
          </p:cNvPr>
          <p:cNvSpPr/>
          <p:nvPr/>
        </p:nvSpPr>
        <p:spPr>
          <a:xfrm rot="16200000">
            <a:off x="5467256" y="1546239"/>
            <a:ext cx="123885" cy="1868615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Левая круглая скобка 28">
            <a:extLst>
              <a:ext uri="{FF2B5EF4-FFF2-40B4-BE49-F238E27FC236}">
                <a16:creationId xmlns:a16="http://schemas.microsoft.com/office/drawing/2014/main" id="{D236E1C1-1FF0-8CCE-0C5D-0E3C8644429B}"/>
              </a:ext>
            </a:extLst>
          </p:cNvPr>
          <p:cNvSpPr/>
          <p:nvPr/>
        </p:nvSpPr>
        <p:spPr>
          <a:xfrm rot="16200000">
            <a:off x="9406063" y="1195550"/>
            <a:ext cx="135198" cy="2565476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Левая круглая скобка 29">
            <a:extLst>
              <a:ext uri="{FF2B5EF4-FFF2-40B4-BE49-F238E27FC236}">
                <a16:creationId xmlns:a16="http://schemas.microsoft.com/office/drawing/2014/main" id="{BDF9192D-2949-17D2-1037-1BA89E5675E9}"/>
              </a:ext>
            </a:extLst>
          </p:cNvPr>
          <p:cNvSpPr/>
          <p:nvPr/>
        </p:nvSpPr>
        <p:spPr>
          <a:xfrm rot="16200000">
            <a:off x="7218139" y="1834644"/>
            <a:ext cx="120240" cy="1288155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6B9299-1504-2B54-AFD3-F3C9B28226F8}"/>
              </a:ext>
            </a:extLst>
          </p:cNvPr>
          <p:cNvSpPr txBox="1"/>
          <p:nvPr/>
        </p:nvSpPr>
        <p:spPr>
          <a:xfrm>
            <a:off x="99092" y="2564832"/>
            <a:ext cx="23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C7C361-9E07-69DE-9C0F-D297AAB3028A}"/>
              </a:ext>
            </a:extLst>
          </p:cNvPr>
          <p:cNvSpPr txBox="1"/>
          <p:nvPr/>
        </p:nvSpPr>
        <p:spPr>
          <a:xfrm>
            <a:off x="2233060" y="2564832"/>
            <a:ext cx="23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9245F3-4504-24B9-A6C4-E6FCA7007B25}"/>
              </a:ext>
            </a:extLst>
          </p:cNvPr>
          <p:cNvSpPr txBox="1"/>
          <p:nvPr/>
        </p:nvSpPr>
        <p:spPr>
          <a:xfrm>
            <a:off x="4419286" y="2605560"/>
            <a:ext cx="23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C17FF8-F945-521E-26B0-DEEA1699D903}"/>
              </a:ext>
            </a:extLst>
          </p:cNvPr>
          <p:cNvSpPr txBox="1"/>
          <p:nvPr/>
        </p:nvSpPr>
        <p:spPr>
          <a:xfrm>
            <a:off x="6128726" y="2596221"/>
            <a:ext cx="23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BAE0BE-227A-A67B-FA29-76AA0184C51F}"/>
              </a:ext>
            </a:extLst>
          </p:cNvPr>
          <p:cNvSpPr txBox="1"/>
          <p:nvPr/>
        </p:nvSpPr>
        <p:spPr>
          <a:xfrm>
            <a:off x="8303908" y="2578359"/>
            <a:ext cx="23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4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CD102DB3-34A0-3D0C-EE42-D5D9A95D45EF}"/>
              </a:ext>
            </a:extLst>
          </p:cNvPr>
          <p:cNvSpPr/>
          <p:nvPr/>
        </p:nvSpPr>
        <p:spPr>
          <a:xfrm>
            <a:off x="8791676" y="3717385"/>
            <a:ext cx="1964724" cy="1990688"/>
          </a:xfrm>
          <a:prstGeom prst="roundRect">
            <a:avLst>
              <a:gd name="adj" fmla="val 1217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8D38EF-0444-06D3-0876-8C31A166A4EE}"/>
              </a:ext>
            </a:extLst>
          </p:cNvPr>
          <p:cNvSpPr txBox="1"/>
          <p:nvPr/>
        </p:nvSpPr>
        <p:spPr>
          <a:xfrm>
            <a:off x="9012458" y="4273077"/>
            <a:ext cx="1493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= </a:t>
            </a:r>
            <a:r>
              <a:rPr lang="en-US" sz="4800" b="1" dirty="0">
                <a:solidFill>
                  <a:schemeClr val="bg1"/>
                </a:solidFill>
              </a:rPr>
              <a:t>1</a:t>
            </a:r>
            <a:r>
              <a:rPr lang="ru-RU" sz="4800" b="1" dirty="0">
                <a:solidFill>
                  <a:schemeClr val="bg1"/>
                </a:solidFill>
              </a:rPr>
              <a:t>5!</a:t>
            </a:r>
          </a:p>
        </p:txBody>
      </p:sp>
    </p:spTree>
    <p:extLst>
      <p:ext uri="{BB962C8B-B14F-4D97-AF65-F5344CB8AC3E}">
        <p14:creationId xmlns:p14="http://schemas.microsoft.com/office/powerpoint/2010/main" val="251961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BC19B8-1F0F-3940-A247-CA4C5D8DCC9C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ЗАКРЫТЫЙ КАН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A3F15-FCE9-098A-9D03-165DC575F9CD}"/>
              </a:ext>
            </a:extLst>
          </p:cNvPr>
          <p:cNvSpPr txBox="1"/>
          <p:nvPr/>
        </p:nvSpPr>
        <p:spPr>
          <a:xfrm>
            <a:off x="5467739" y="1858807"/>
            <a:ext cx="650343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Если у вас в руке есть четыре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вы хотите их использовать как один сет, в любой ваш ход вы можете объявить на этих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кан.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Порядок объявления: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Четыре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показываются и выкладываются с правой стороны от руки, как и при объявлениях других типов. 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Два крайних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переворачиваются рубашкой вверх. 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 короткой относительно индикатора доры стороны мертвой стены в закрытую часть руки берется дополнительный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 длинной стороны мертвой стены ближайший к индикатору доры верхний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переворачивается и становится еще одним индикатором доры (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кандоры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Из закрытой части руки сбрасывается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Каны вводят новые доры в игру и могут увеличить стоимость рук игроков. Всего за раздачу может быть объявлено до четырех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канов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и с каждым из них открывается еще один индикатор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кандоры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объявившим игроком берется один дополнительный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замены с короткого конца мертвой стены.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8000E-B874-C09C-24FA-FDAD424841F2}"/>
              </a:ext>
            </a:extLst>
          </p:cNvPr>
          <p:cNvSpPr txBox="1"/>
          <p:nvPr/>
        </p:nvSpPr>
        <p:spPr>
          <a:xfrm>
            <a:off x="951345" y="2780145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Отфотографировать</a:t>
            </a:r>
            <a:r>
              <a:rPr lang="ru-RU" dirty="0"/>
              <a:t> порядок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1057189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BC19B8-1F0F-3940-A247-CA4C5D8DCC9C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БОЛЬШОЙ ОТКРЫТЫЙ КАН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A3F15-FCE9-098A-9D03-165DC575F9CD}"/>
              </a:ext>
            </a:extLst>
          </p:cNvPr>
          <p:cNvSpPr txBox="1"/>
          <p:nvPr/>
        </p:nvSpPr>
        <p:spPr>
          <a:xfrm>
            <a:off x="5467739" y="1858807"/>
            <a:ext cx="650343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Вторая ситуация, когда вы можете объявить кан, – если при наличии у вас в закрытой части руки трех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кто-то из противников сбрасывает четвертый. Это объявление отчасти схоже с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поном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Порядок объявления: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Сказать: «Кан»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Показать три ваших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из руки и выложить их в правую часть стола плашмя, в открытую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Взять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из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дискарда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противника и положить его слева, между или справа от двух ваших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в зависимости от того, с кого из противников взят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 короткой относительно индикатора доры стороны мертвой стены в закрытую часть руки берется дополнительный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Из закрытой части руки сбрасывается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Clr>
                <a:srgbClr val="C00000"/>
              </a:buClr>
              <a:buFontTx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 длинной стороны мертвой стены ближайший к индикатору доры верхний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переворачивается и становится еще одним индикатором доры (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кандоры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объявлении открытых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канов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в отличие от закрытых,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кандора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открывается после сброса, а не до него.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E124D-D3BB-A00A-D64C-79D07086883B}"/>
              </a:ext>
            </a:extLst>
          </p:cNvPr>
          <p:cNvSpPr txBox="1"/>
          <p:nvPr/>
        </p:nvSpPr>
        <p:spPr>
          <a:xfrm>
            <a:off x="951345" y="2780145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Отфотографировать</a:t>
            </a:r>
            <a:r>
              <a:rPr lang="ru-RU" dirty="0"/>
              <a:t> порядок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108728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5F2277C-1AB5-E05E-BA5A-63DFE97C075D}"/>
              </a:ext>
            </a:extLst>
          </p:cNvPr>
          <p:cNvSpPr/>
          <p:nvPr/>
        </p:nvSpPr>
        <p:spPr>
          <a:xfrm>
            <a:off x="270486" y="303672"/>
            <a:ext cx="9694608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МАЛЫЙ ОТКРЫТЫЙ (ДОПОЛНЕННЫЙ) КАН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52860-2D4B-238D-9DA4-FFE01EC722F1}"/>
              </a:ext>
            </a:extLst>
          </p:cNvPr>
          <p:cNvSpPr txBox="1"/>
          <p:nvPr/>
        </p:nvSpPr>
        <p:spPr>
          <a:xfrm>
            <a:off x="5467739" y="1858807"/>
            <a:ext cx="6503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Если у вас есть объявленный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(открытый сет из трех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) и вам со стены заходит четвертый такой же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вы тоже можете объявить кан, дополнив этим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тайлом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свой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Порядок объявления: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Сказать: «Кан»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Положить четвертый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плашмя боком над тем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тайлом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который повернут боком в вашем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поне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 короткой относительно индикатора доры стороны мертвой стены в закрытую часть руки берется дополнительный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Из закрытой части руки сбрасывается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Clr>
                <a:srgbClr val="C00000"/>
              </a:buClr>
              <a:buFontTx/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 длинной стороны мертвой стены ближайший к индикатору доры верхний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переворачивается и становится еще одним индикатором доры (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кандоры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DCB6E-E696-66ED-9C9B-A073EA8C9AA1}"/>
              </a:ext>
            </a:extLst>
          </p:cNvPr>
          <p:cNvSpPr txBox="1"/>
          <p:nvPr/>
        </p:nvSpPr>
        <p:spPr>
          <a:xfrm>
            <a:off x="951345" y="2780145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Отфотографировать</a:t>
            </a:r>
            <a:r>
              <a:rPr lang="ru-RU" dirty="0"/>
              <a:t> порядок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173610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ПРАВИЛО </a:t>
            </a:r>
            <a:r>
              <a:rPr lang="ru-RU" sz="4400" b="1" dirty="0" err="1">
                <a:solidFill>
                  <a:srgbClr val="C00000"/>
                </a:solidFill>
              </a:rPr>
              <a:t>ФУРИТЕН</a:t>
            </a:r>
            <a:endParaRPr lang="ru-RU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54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5F2277C-1AB5-E05E-BA5A-63DFE97C075D}"/>
              </a:ext>
            </a:extLst>
          </p:cNvPr>
          <p:cNvSpPr/>
          <p:nvPr/>
        </p:nvSpPr>
        <p:spPr>
          <a:xfrm>
            <a:off x="270486" y="303672"/>
            <a:ext cx="440415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ПРАВИЛО ФУРИТЕН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52860-2D4B-238D-9DA4-FFE01EC722F1}"/>
              </a:ext>
            </a:extLst>
          </p:cNvPr>
          <p:cNvSpPr txBox="1"/>
          <p:nvPr/>
        </p:nvSpPr>
        <p:spPr>
          <a:xfrm>
            <a:off x="5467739" y="1858807"/>
            <a:ext cx="62254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Правило </a:t>
            </a:r>
            <a:r>
              <a:rPr lang="ru-R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фуритен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запрещает игроку объявлять </a:t>
            </a:r>
            <a:r>
              <a:rPr lang="ru-R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рон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на любом из </a:t>
            </a:r>
            <a:r>
              <a:rPr lang="ru-R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его ожидания, если в этой раздаче он сбрасывал хотя бы один из </a:t>
            </a:r>
            <a:r>
              <a:rPr lang="ru-R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своего ожидания.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Никаких ограничений на объявление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цумо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 таких случаях нет.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Фуритен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облегчает игру в защиту. Поскольку при броске в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рон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набросивший платит победителю всю стоимость руки, опытные игроки часто могут полностью отказываться от сбора своей руки, чтобы минимизировать риск наброса, и стремятся сбрасывать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максимально безопасные против атакующих игроков. Благодаря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фуритену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они могут точно знать, что если сбросить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лежащий в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дискарде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атакующего противника, он точно не возьмет на нем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рон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6B094-06BE-1B84-CBCC-A1E6608A66A3}"/>
              </a:ext>
            </a:extLst>
          </p:cNvPr>
          <p:cNvSpPr txBox="1"/>
          <p:nvPr/>
        </p:nvSpPr>
        <p:spPr>
          <a:xfrm>
            <a:off x="951345" y="2780145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Отфотографировать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2869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5F2277C-1AB5-E05E-BA5A-63DFE97C075D}"/>
              </a:ext>
            </a:extLst>
          </p:cNvPr>
          <p:cNvSpPr/>
          <p:nvPr/>
        </p:nvSpPr>
        <p:spPr>
          <a:xfrm>
            <a:off x="270486" y="303672"/>
            <a:ext cx="5122608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ВРЕМЕННЫЙ ФУРИТЕН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52860-2D4B-238D-9DA4-FFE01EC722F1}"/>
              </a:ext>
            </a:extLst>
          </p:cNvPr>
          <p:cNvSpPr txBox="1"/>
          <p:nvPr/>
        </p:nvSpPr>
        <p:spPr>
          <a:xfrm>
            <a:off x="6317673" y="1858806"/>
            <a:ext cx="510770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Временный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фуритен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еще одно правило, облегчающее защитную игру.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Он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запрещает игроку объявлять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если на текущем круге у него уже была возможность объявить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но он пропустил объявление.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Ограничение снимается после первого же хода игрока.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9EF8A-EE46-55F5-62AF-0A5D26EAF9F2}"/>
              </a:ext>
            </a:extLst>
          </p:cNvPr>
          <p:cNvSpPr txBox="1"/>
          <p:nvPr/>
        </p:nvSpPr>
        <p:spPr>
          <a:xfrm>
            <a:off x="951345" y="2780145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Отфотографировать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80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D2C41-1107-5F4E-4DF9-A06BEAE8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" y="0"/>
            <a:ext cx="121627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43BA1-991A-C7F3-2B3E-B0480C8F5A1F}"/>
              </a:ext>
            </a:extLst>
          </p:cNvPr>
          <p:cNvSpPr txBox="1"/>
          <p:nvPr/>
        </p:nvSpPr>
        <p:spPr>
          <a:xfrm>
            <a:off x="1082039" y="5550079"/>
            <a:ext cx="1002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51422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A1076E-BD7A-034C-50C3-10ACE58AE0F5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 СЕГОДНЯШНЕМ ЗАНЯТИИ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7A58A-F549-3813-6BEB-1D9BC5C3BA9A}"/>
              </a:ext>
            </a:extLst>
          </p:cNvPr>
          <p:cNvSpPr txBox="1"/>
          <p:nvPr/>
        </p:nvSpPr>
        <p:spPr>
          <a:xfrm>
            <a:off x="1155830" y="2493312"/>
            <a:ext cx="61313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Индикатор доры</a:t>
            </a:r>
          </a:p>
          <a:p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Объявления сетов: </a:t>
            </a: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чи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пон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, кан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Правило </a:t>
            </a: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фуритен</a:t>
            </a:r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DCD02E5-F697-3562-6570-E326CF020B99}"/>
              </a:ext>
            </a:extLst>
          </p:cNvPr>
          <p:cNvSpPr/>
          <p:nvPr/>
        </p:nvSpPr>
        <p:spPr>
          <a:xfrm>
            <a:off x="923730" y="1603228"/>
            <a:ext cx="389086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</a:rPr>
              <a:t>О ЧЕМ ПОГОВОРИМ…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7F8F80-9375-AFCF-0FD8-2279DFAA05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58" y="1603228"/>
            <a:ext cx="2929802" cy="285429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DD75808-E4FF-B8AF-7993-E47FEF0CBBFE}"/>
              </a:ext>
            </a:extLst>
          </p:cNvPr>
          <p:cNvSpPr/>
          <p:nvPr/>
        </p:nvSpPr>
        <p:spPr>
          <a:xfrm>
            <a:off x="8555351" y="4761841"/>
            <a:ext cx="2929802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С ВАМИ БУДЕТ…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0566-F28B-48E0-0583-29C2E624B316}"/>
              </a:ext>
            </a:extLst>
          </p:cNvPr>
          <p:cNvSpPr txBox="1"/>
          <p:nvPr/>
        </p:nvSpPr>
        <p:spPr>
          <a:xfrm>
            <a:off x="8136294" y="5418162"/>
            <a:ext cx="3447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Имя лектора (и актуальное фото)</a:t>
            </a:r>
            <a:endParaRPr lang="en-US" sz="16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Инфо</a:t>
            </a:r>
            <a:r>
              <a:rPr lang="ru-RU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о лекторе</a:t>
            </a: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Контакты для связи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B5F60AA-BBA3-3970-023C-BB1CA783D52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9F643A-C28F-60EB-491F-A0FA0DF8F13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4D953-4DB0-E571-B6B2-5DBF282F4A0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7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ИНДИКАТОР ДОРЫ</a:t>
            </a:r>
          </a:p>
        </p:txBody>
      </p:sp>
    </p:spTree>
    <p:extLst>
      <p:ext uri="{BB962C8B-B14F-4D97-AF65-F5344CB8AC3E}">
        <p14:creationId xmlns:p14="http://schemas.microsoft.com/office/powerpoint/2010/main" val="286468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4900B1F-FB59-4EEE-C112-1BB53E29189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ОТКРЫТИЕ ИНДИКАТОРА ДОРЫ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E6F8F-3E27-E34F-0FF5-549D55C0597C}"/>
              </a:ext>
            </a:extLst>
          </p:cNvPr>
          <p:cNvSpPr txBox="1"/>
          <p:nvPr/>
        </p:nvSpPr>
        <p:spPr>
          <a:xfrm>
            <a:off x="270486" y="1844670"/>
            <a:ext cx="540780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 прошлом занятии мы об этом не говорили, но в ходе подготовки к раздаче производится еще одно действие.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 отделения мертвой стены третий верхний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 ней от начала живой стены переворачивается (как на рисунке) и становится </a:t>
            </a:r>
            <a:r>
              <a:rPr lang="ru-RU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индикатором доры. </a:t>
            </a:r>
          </a:p>
          <a:p>
            <a:pPr>
              <a:buClr>
                <a:srgbClr val="C00000"/>
              </a:buClr>
            </a:pPr>
            <a:endParaRPr lang="ru-RU" sz="1400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Дора</a:t>
            </a:r>
            <a:r>
              <a:rPr lang="ru-RU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это особый «козырной»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который дает руке дополнительную стоимость. (Подробно подсчет очков будет разбираться на следующих занятиях.)</a:t>
            </a:r>
          </a:p>
          <a:p>
            <a:pPr>
              <a:buClr>
                <a:srgbClr val="C00000"/>
              </a:buClr>
            </a:pPr>
            <a:endParaRPr lang="ru-RU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Дорой становится не сам перевернутый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а следующий за ним в той же масти или, если перевернут благородный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то следующий по порядку. 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Если открывается девятка, то дорой становится единица той же масти.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DD7485-8CB0-BD3A-34F1-9DFB678BE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79" t="4428"/>
          <a:stretch/>
        </p:blipFill>
        <p:spPr>
          <a:xfrm>
            <a:off x="8285018" y="303672"/>
            <a:ext cx="3421495" cy="65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4EB575-EFA3-4462-3AB2-C3B5BA6135F3}"/>
              </a:ext>
            </a:extLst>
          </p:cNvPr>
          <p:cNvSpPr txBox="1"/>
          <p:nvPr/>
        </p:nvSpPr>
        <p:spPr>
          <a:xfrm>
            <a:off x="6975553" y="2060414"/>
            <a:ext cx="35375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открытии Восточного ветра дорой становится Южный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открытии Южного – Западный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открытии Западного – Северный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открытии Северного – Восточный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8460675-B581-D18E-6D8B-4FB0153EF764}"/>
              </a:ext>
            </a:extLst>
          </p:cNvPr>
          <p:cNvSpPr/>
          <p:nvPr/>
        </p:nvSpPr>
        <p:spPr>
          <a:xfrm>
            <a:off x="270485" y="303672"/>
            <a:ext cx="789445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ДОРЫ ДЛЯ БЛАГОРОДНЫХ </a:t>
            </a:r>
            <a:r>
              <a:rPr lang="ru-RU" sz="3600" dirty="0" err="1"/>
              <a:t>ТАЙЛОВ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2CCE6-38B6-D3C3-CD49-705C3EBB5FAC}"/>
              </a:ext>
            </a:extLst>
          </p:cNvPr>
          <p:cNvSpPr txBox="1"/>
          <p:nvPr/>
        </p:nvSpPr>
        <p:spPr>
          <a:xfrm>
            <a:off x="904888" y="3426580"/>
            <a:ext cx="4580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Восточный          Южный          Западный         Северный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75261-B0CB-CA91-A769-B2A5130D72DA}"/>
              </a:ext>
            </a:extLst>
          </p:cNvPr>
          <p:cNvSpPr txBox="1"/>
          <p:nvPr/>
        </p:nvSpPr>
        <p:spPr>
          <a:xfrm>
            <a:off x="998366" y="6389099"/>
            <a:ext cx="3115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Красный          Белый            Зеленый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BF766D9-870C-6691-EE7B-E5FE368FF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3" t="17033" r="37933" b="52075"/>
          <a:stretch/>
        </p:blipFill>
        <p:spPr>
          <a:xfrm>
            <a:off x="946632" y="2026494"/>
            <a:ext cx="883738" cy="1149968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B2A991-3805-1A4F-3EC3-716B92B54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2030954" y="2060414"/>
            <a:ext cx="831604" cy="110425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73D4AD-CA40-DD8B-45FA-55DF21B5C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120" b="52216"/>
          <a:stretch/>
        </p:blipFill>
        <p:spPr>
          <a:xfrm>
            <a:off x="3011055" y="2026923"/>
            <a:ext cx="857671" cy="111366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9FE534-9619-BAEB-DBB2-387FE099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t="17609" r="36812" b="52484"/>
          <a:stretch/>
        </p:blipFill>
        <p:spPr>
          <a:xfrm>
            <a:off x="4069310" y="2015941"/>
            <a:ext cx="878897" cy="110109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608BDE1-53B4-2B7E-7815-D1FE5AEE2D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778" r="37161" b="50902"/>
          <a:stretch/>
        </p:blipFill>
        <p:spPr>
          <a:xfrm>
            <a:off x="1024505" y="4968845"/>
            <a:ext cx="915594" cy="117996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BFD08ECD-2A79-B3A0-4A62-ED29B69934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1999351" y="4933624"/>
            <a:ext cx="915594" cy="122259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11390C-7493-3F0B-E9A5-57E6596233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1" t="17037" r="37358" b="52524"/>
          <a:stretch/>
        </p:blipFill>
        <p:spPr>
          <a:xfrm>
            <a:off x="3012766" y="4933624"/>
            <a:ext cx="938409" cy="11664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96C910-71D9-8F39-A62B-39E6AADA74DD}"/>
              </a:ext>
            </a:extLst>
          </p:cNvPr>
          <p:cNvSpPr txBox="1"/>
          <p:nvPr/>
        </p:nvSpPr>
        <p:spPr>
          <a:xfrm>
            <a:off x="608245" y="1560192"/>
            <a:ext cx="180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Для ветров: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2E2822-D744-4B56-9B98-F29F0FC033C3}"/>
              </a:ext>
            </a:extLst>
          </p:cNvPr>
          <p:cNvSpPr txBox="1"/>
          <p:nvPr/>
        </p:nvSpPr>
        <p:spPr>
          <a:xfrm>
            <a:off x="646174" y="4228420"/>
            <a:ext cx="2366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Для драконов: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BD67C3C-0277-E961-42BD-FDA6DAFFB250}"/>
              </a:ext>
            </a:extLst>
          </p:cNvPr>
          <p:cNvCxnSpPr>
            <a:cxnSpLocks/>
          </p:cNvCxnSpPr>
          <p:nvPr/>
        </p:nvCxnSpPr>
        <p:spPr>
          <a:xfrm>
            <a:off x="4946110" y="2649255"/>
            <a:ext cx="270338" cy="12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0E140F4-627D-93CF-2116-995BAD0F5846}"/>
              </a:ext>
            </a:extLst>
          </p:cNvPr>
          <p:cNvCxnSpPr>
            <a:cxnSpLocks/>
          </p:cNvCxnSpPr>
          <p:nvPr/>
        </p:nvCxnSpPr>
        <p:spPr>
          <a:xfrm>
            <a:off x="5216448" y="2649255"/>
            <a:ext cx="0" cy="633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8E2E900-61D2-07DC-018A-3F400476DD80}"/>
              </a:ext>
            </a:extLst>
          </p:cNvPr>
          <p:cNvCxnSpPr>
            <a:cxnSpLocks/>
          </p:cNvCxnSpPr>
          <p:nvPr/>
        </p:nvCxnSpPr>
        <p:spPr>
          <a:xfrm>
            <a:off x="644309" y="3282974"/>
            <a:ext cx="45721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0AF87DDA-D826-E76F-F8EF-8219009D89CB}"/>
              </a:ext>
            </a:extLst>
          </p:cNvPr>
          <p:cNvCxnSpPr>
            <a:cxnSpLocks/>
          </p:cNvCxnSpPr>
          <p:nvPr/>
        </p:nvCxnSpPr>
        <p:spPr>
          <a:xfrm>
            <a:off x="660684" y="2649062"/>
            <a:ext cx="0" cy="633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9F81C55-A55B-FAE0-DFA0-B7264A4B9715}"/>
              </a:ext>
            </a:extLst>
          </p:cNvPr>
          <p:cNvCxnSpPr/>
          <p:nvPr/>
        </p:nvCxnSpPr>
        <p:spPr>
          <a:xfrm>
            <a:off x="660684" y="2658298"/>
            <a:ext cx="2102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F9C29620-87C8-CCA9-755A-8EA6B3AD8678}"/>
              </a:ext>
            </a:extLst>
          </p:cNvPr>
          <p:cNvCxnSpPr>
            <a:cxnSpLocks/>
          </p:cNvCxnSpPr>
          <p:nvPr/>
        </p:nvCxnSpPr>
        <p:spPr>
          <a:xfrm>
            <a:off x="3881968" y="5538863"/>
            <a:ext cx="270338" cy="12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FA5E3FC1-9590-93C0-50CF-277F5537A395}"/>
              </a:ext>
            </a:extLst>
          </p:cNvPr>
          <p:cNvCxnSpPr>
            <a:cxnSpLocks/>
          </p:cNvCxnSpPr>
          <p:nvPr/>
        </p:nvCxnSpPr>
        <p:spPr>
          <a:xfrm>
            <a:off x="4152306" y="5538863"/>
            <a:ext cx="0" cy="633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18A6801B-99CE-8889-9A6A-EB8A6D779AA4}"/>
              </a:ext>
            </a:extLst>
          </p:cNvPr>
          <p:cNvCxnSpPr>
            <a:cxnSpLocks/>
          </p:cNvCxnSpPr>
          <p:nvPr/>
        </p:nvCxnSpPr>
        <p:spPr>
          <a:xfrm flipV="1">
            <a:off x="747913" y="6172582"/>
            <a:ext cx="3404393" cy="320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31AE5F4-92E6-D1FA-1B73-DCADB8DE271A}"/>
              </a:ext>
            </a:extLst>
          </p:cNvPr>
          <p:cNvCxnSpPr>
            <a:cxnSpLocks/>
          </p:cNvCxnSpPr>
          <p:nvPr/>
        </p:nvCxnSpPr>
        <p:spPr>
          <a:xfrm>
            <a:off x="760463" y="5570682"/>
            <a:ext cx="0" cy="633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87248872-2646-92EB-8569-5759D61491ED}"/>
              </a:ext>
            </a:extLst>
          </p:cNvPr>
          <p:cNvCxnSpPr/>
          <p:nvPr/>
        </p:nvCxnSpPr>
        <p:spPr>
          <a:xfrm>
            <a:off x="760463" y="5579918"/>
            <a:ext cx="2102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780749-8E6A-41B0-7D8E-EBD435BC6622}"/>
              </a:ext>
            </a:extLst>
          </p:cNvPr>
          <p:cNvSpPr txBox="1"/>
          <p:nvPr/>
        </p:nvSpPr>
        <p:spPr>
          <a:xfrm>
            <a:off x="7046691" y="4868957"/>
            <a:ext cx="35375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открытии Красного дракона дорой становится Белый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открытии Белого – Зеленый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При открытии Зеленого – Красный</a:t>
            </a:r>
          </a:p>
          <a:p>
            <a:endParaRPr lang="ru-RU" dirty="0"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A419A95-4A86-D316-9016-08B19A55843E}"/>
              </a:ext>
            </a:extLst>
          </p:cNvPr>
          <p:cNvCxnSpPr>
            <a:cxnSpLocks/>
          </p:cNvCxnSpPr>
          <p:nvPr/>
        </p:nvCxnSpPr>
        <p:spPr>
          <a:xfrm>
            <a:off x="1803065" y="2656594"/>
            <a:ext cx="270338" cy="12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53191BD-4BAD-E010-951E-C2A6E9579476}"/>
              </a:ext>
            </a:extLst>
          </p:cNvPr>
          <p:cNvCxnSpPr>
            <a:cxnSpLocks/>
          </p:cNvCxnSpPr>
          <p:nvPr/>
        </p:nvCxnSpPr>
        <p:spPr>
          <a:xfrm>
            <a:off x="2829601" y="2674537"/>
            <a:ext cx="270338" cy="12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F2926E4E-02CF-A31F-0CAB-E21AA9306690}"/>
              </a:ext>
            </a:extLst>
          </p:cNvPr>
          <p:cNvCxnSpPr>
            <a:cxnSpLocks/>
          </p:cNvCxnSpPr>
          <p:nvPr/>
        </p:nvCxnSpPr>
        <p:spPr>
          <a:xfrm>
            <a:off x="3844322" y="2683097"/>
            <a:ext cx="2837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23FDB4B2-8AD3-DED6-047C-71D4871A7BA6}"/>
              </a:ext>
            </a:extLst>
          </p:cNvPr>
          <p:cNvCxnSpPr>
            <a:cxnSpLocks/>
          </p:cNvCxnSpPr>
          <p:nvPr/>
        </p:nvCxnSpPr>
        <p:spPr>
          <a:xfrm>
            <a:off x="1817426" y="5579918"/>
            <a:ext cx="270338" cy="12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E766E6F4-A163-6F93-B8BB-3DE6FCE95666}"/>
              </a:ext>
            </a:extLst>
          </p:cNvPr>
          <p:cNvCxnSpPr>
            <a:cxnSpLocks/>
          </p:cNvCxnSpPr>
          <p:nvPr/>
        </p:nvCxnSpPr>
        <p:spPr>
          <a:xfrm>
            <a:off x="2809301" y="5557607"/>
            <a:ext cx="270338" cy="122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D8208A74-E035-990D-66BB-49582DF47641}"/>
              </a:ext>
            </a:extLst>
          </p:cNvPr>
          <p:cNvSpPr/>
          <p:nvPr/>
        </p:nvSpPr>
        <p:spPr>
          <a:xfrm>
            <a:off x="6844145" y="1929524"/>
            <a:ext cx="3888508" cy="1755003"/>
          </a:xfrm>
          <a:prstGeom prst="roundRect">
            <a:avLst>
              <a:gd name="adj" fmla="val 9299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EB9B10B6-C763-3A90-3EC6-6D3F7AF45947}"/>
              </a:ext>
            </a:extLst>
          </p:cNvPr>
          <p:cNvSpPr/>
          <p:nvPr/>
        </p:nvSpPr>
        <p:spPr>
          <a:xfrm>
            <a:off x="6839594" y="4764902"/>
            <a:ext cx="3893061" cy="1383910"/>
          </a:xfrm>
          <a:prstGeom prst="roundRect">
            <a:avLst>
              <a:gd name="adj" fmla="val 9299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668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D39FC2D-CEC0-EF8E-B002-DD47CBFF4FFD}"/>
              </a:ext>
            </a:extLst>
          </p:cNvPr>
          <p:cNvSpPr/>
          <p:nvPr/>
        </p:nvSpPr>
        <p:spPr>
          <a:xfrm>
            <a:off x="270485" y="303672"/>
            <a:ext cx="789445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ОПРЕДЕЛЕНИЕ ДОРЫ: ИНТЕРАКТИВ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E3529C-63FF-9E83-44D3-B23AA6020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17045" r="37843" b="52165"/>
          <a:stretch/>
        </p:blipFill>
        <p:spPr>
          <a:xfrm>
            <a:off x="270485" y="1560132"/>
            <a:ext cx="932749" cy="1229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B6A208-3E84-52E2-794B-6B308C6E250A}"/>
              </a:ext>
            </a:extLst>
          </p:cNvPr>
          <p:cNvSpPr txBox="1"/>
          <p:nvPr/>
        </p:nvSpPr>
        <p:spPr>
          <a:xfrm>
            <a:off x="160171" y="1277312"/>
            <a:ext cx="4580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Открытый </a:t>
            </a:r>
            <a:r>
              <a:rPr lang="ru-RU" sz="1100" b="1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тайл</a:t>
            </a:r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                    Дора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CF8B40C-B3C2-60E1-38CC-F90A4A238E23}"/>
              </a:ext>
            </a:extLst>
          </p:cNvPr>
          <p:cNvGrpSpPr/>
          <p:nvPr/>
        </p:nvGrpSpPr>
        <p:grpSpPr>
          <a:xfrm>
            <a:off x="1987300" y="1620651"/>
            <a:ext cx="820132" cy="1107996"/>
            <a:chOff x="4637988" y="4727218"/>
            <a:chExt cx="820132" cy="1107996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CD24328B-9100-B194-FCC3-874F7CE7CAFC}"/>
                </a:ext>
              </a:extLst>
            </p:cNvPr>
            <p:cNvSpPr/>
            <p:nvPr/>
          </p:nvSpPr>
          <p:spPr>
            <a:xfrm>
              <a:off x="4637988" y="4727218"/>
              <a:ext cx="820132" cy="1080265"/>
            </a:xfrm>
            <a:prstGeom prst="roundRect">
              <a:avLst>
                <a:gd name="adj" fmla="val 12069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83ABA1-1A7F-B7E7-53EE-E0ED1E88CFD9}"/>
                </a:ext>
              </a:extLst>
            </p:cNvPr>
            <p:cNvSpPr txBox="1"/>
            <p:nvPr/>
          </p:nvSpPr>
          <p:spPr>
            <a:xfrm>
              <a:off x="4686359" y="4727218"/>
              <a:ext cx="485793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b="1" i="0" u="none" strike="noStrike" baseline="0" dirty="0">
                  <a:solidFill>
                    <a:srgbClr val="C00000"/>
                  </a:solidFill>
                  <a:latin typeface="Arial" panose="020B0604020202020204" pitchFamily="34" charset="0"/>
                </a:rPr>
                <a:t>?</a:t>
              </a:r>
              <a:endParaRPr lang="ru-RU" sz="66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98723D-3F4B-408F-963C-4353BA997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4" t="18007" r="37659" b="51615"/>
          <a:stretch/>
        </p:blipFill>
        <p:spPr>
          <a:xfrm>
            <a:off x="1898541" y="1492223"/>
            <a:ext cx="997649" cy="129694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41E45F-1F4A-4EF4-4E81-27E7A72508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7" t="18625" r="38026" b="51478"/>
          <a:stretch/>
        </p:blipFill>
        <p:spPr>
          <a:xfrm>
            <a:off x="284325" y="2891056"/>
            <a:ext cx="905067" cy="1200329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E0A2261-408F-C6ED-195A-BD0ECA8DAA64}"/>
              </a:ext>
            </a:extLst>
          </p:cNvPr>
          <p:cNvGrpSpPr/>
          <p:nvPr/>
        </p:nvGrpSpPr>
        <p:grpSpPr>
          <a:xfrm>
            <a:off x="1987300" y="2983389"/>
            <a:ext cx="820132" cy="1107996"/>
            <a:chOff x="4637988" y="4727218"/>
            <a:chExt cx="820132" cy="1107996"/>
          </a:xfrm>
        </p:grpSpPr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9F5808B1-6CDA-090E-F5EE-8C73ABBA8E7A}"/>
                </a:ext>
              </a:extLst>
            </p:cNvPr>
            <p:cNvSpPr/>
            <p:nvPr/>
          </p:nvSpPr>
          <p:spPr>
            <a:xfrm>
              <a:off x="4637988" y="4727218"/>
              <a:ext cx="820132" cy="1080265"/>
            </a:xfrm>
            <a:prstGeom prst="roundRect">
              <a:avLst>
                <a:gd name="adj" fmla="val 12069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E0004F-19BD-534E-7B4E-52C0C356081E}"/>
                </a:ext>
              </a:extLst>
            </p:cNvPr>
            <p:cNvSpPr txBox="1"/>
            <p:nvPr/>
          </p:nvSpPr>
          <p:spPr>
            <a:xfrm>
              <a:off x="4686359" y="4727218"/>
              <a:ext cx="485793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b="1" i="0" u="none" strike="noStrike" baseline="0" dirty="0">
                  <a:solidFill>
                    <a:srgbClr val="C00000"/>
                  </a:solidFill>
                  <a:latin typeface="Arial" panose="020B0604020202020204" pitchFamily="34" charset="0"/>
                </a:rPr>
                <a:t>?</a:t>
              </a:r>
              <a:endParaRPr lang="ru-RU" sz="66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29DC9C-53CD-270E-F836-ECFDDAFC17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0" t="17457" r="38278" b="51340"/>
          <a:stretch/>
        </p:blipFill>
        <p:spPr>
          <a:xfrm>
            <a:off x="1935646" y="2842241"/>
            <a:ext cx="923437" cy="1296943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1882C44-57C3-6385-BF3C-6B93BF3BA4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7" t="16632" r="38026" b="52028"/>
          <a:stretch/>
        </p:blipFill>
        <p:spPr>
          <a:xfrm>
            <a:off x="256643" y="4193275"/>
            <a:ext cx="932749" cy="1229287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73D7A97-6A38-E341-D58A-5E8A0FDB024A}"/>
              </a:ext>
            </a:extLst>
          </p:cNvPr>
          <p:cNvGrpSpPr/>
          <p:nvPr/>
        </p:nvGrpSpPr>
        <p:grpSpPr>
          <a:xfrm>
            <a:off x="1971015" y="4253920"/>
            <a:ext cx="820132" cy="1107996"/>
            <a:chOff x="4637988" y="4727218"/>
            <a:chExt cx="820132" cy="1107996"/>
          </a:xfrm>
        </p:grpSpPr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0018F559-7C9F-EDC3-E1BF-111B08A4B343}"/>
                </a:ext>
              </a:extLst>
            </p:cNvPr>
            <p:cNvSpPr/>
            <p:nvPr/>
          </p:nvSpPr>
          <p:spPr>
            <a:xfrm>
              <a:off x="4637988" y="4727218"/>
              <a:ext cx="820132" cy="1080265"/>
            </a:xfrm>
            <a:prstGeom prst="roundRect">
              <a:avLst>
                <a:gd name="adj" fmla="val 12069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0522F9-E4E3-407A-8B18-DD0FFDE2E7E2}"/>
                </a:ext>
              </a:extLst>
            </p:cNvPr>
            <p:cNvSpPr txBox="1"/>
            <p:nvPr/>
          </p:nvSpPr>
          <p:spPr>
            <a:xfrm>
              <a:off x="4686359" y="4727218"/>
              <a:ext cx="485793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b="1" i="0" u="none" strike="noStrike" baseline="0" dirty="0">
                  <a:solidFill>
                    <a:srgbClr val="C00000"/>
                  </a:solidFill>
                  <a:latin typeface="Arial" panose="020B0604020202020204" pitchFamily="34" charset="0"/>
                </a:rPr>
                <a:t>?</a:t>
              </a:r>
              <a:endParaRPr lang="ru-RU" sz="66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8" name="Рисунок 2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CB3E85-11BF-27FF-FF7C-7AFBACEED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0" t="16770" r="36927" b="51340"/>
          <a:stretch/>
        </p:blipFill>
        <p:spPr>
          <a:xfrm>
            <a:off x="1861433" y="4148785"/>
            <a:ext cx="1034757" cy="1317788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79A327-2CB9-79B9-7998-4951A6FAB7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16495" r="37476" b="52302"/>
          <a:stretch/>
        </p:blipFill>
        <p:spPr>
          <a:xfrm>
            <a:off x="256643" y="5514727"/>
            <a:ext cx="932749" cy="1231012"/>
          </a:xfrm>
          <a:prstGeom prst="rect">
            <a:avLst/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0A243DC6-AF4D-5E38-A044-282AFFCFF9DC}"/>
              </a:ext>
            </a:extLst>
          </p:cNvPr>
          <p:cNvGrpSpPr/>
          <p:nvPr/>
        </p:nvGrpSpPr>
        <p:grpSpPr>
          <a:xfrm>
            <a:off x="1971015" y="5598961"/>
            <a:ext cx="820132" cy="1107996"/>
            <a:chOff x="4637988" y="4727218"/>
            <a:chExt cx="820132" cy="1107996"/>
          </a:xfrm>
        </p:grpSpPr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995E5AF5-58C0-7E67-956F-1695812FB03D}"/>
                </a:ext>
              </a:extLst>
            </p:cNvPr>
            <p:cNvSpPr/>
            <p:nvPr/>
          </p:nvSpPr>
          <p:spPr>
            <a:xfrm>
              <a:off x="4637988" y="4727218"/>
              <a:ext cx="820132" cy="1080265"/>
            </a:xfrm>
            <a:prstGeom prst="roundRect">
              <a:avLst>
                <a:gd name="adj" fmla="val 12069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2BBC5D-5DEA-275E-A5BA-CBBE26B01CCB}"/>
                </a:ext>
              </a:extLst>
            </p:cNvPr>
            <p:cNvSpPr txBox="1"/>
            <p:nvPr/>
          </p:nvSpPr>
          <p:spPr>
            <a:xfrm>
              <a:off x="4686359" y="4727218"/>
              <a:ext cx="485793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6600" b="1" i="0" u="none" strike="noStrike" baseline="0" dirty="0">
                  <a:solidFill>
                    <a:srgbClr val="C00000"/>
                  </a:solidFill>
                  <a:latin typeface="Arial" panose="020B0604020202020204" pitchFamily="34" charset="0"/>
                </a:rPr>
                <a:t>?</a:t>
              </a:r>
              <a:endParaRPr lang="ru-RU" sz="66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550802-A057-A710-F261-81C053D90E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4" t="17595" r="38209" b="52165"/>
          <a:stretch/>
        </p:blipFill>
        <p:spPr>
          <a:xfrm>
            <a:off x="1898541" y="5516703"/>
            <a:ext cx="960542" cy="12653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DBD1EDB-F709-7EDB-CB18-198B94BB4A63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ПОПРОБУЕМ!</a:t>
            </a:r>
          </a:p>
        </p:txBody>
      </p:sp>
    </p:spTree>
    <p:extLst>
      <p:ext uri="{BB962C8B-B14F-4D97-AF65-F5344CB8AC3E}">
        <p14:creationId xmlns:p14="http://schemas.microsoft.com/office/powerpoint/2010/main" val="105240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ОБЪЯВЛЕНИЯ СЕТОВ</a:t>
            </a:r>
          </a:p>
        </p:txBody>
      </p:sp>
    </p:spTree>
    <p:extLst>
      <p:ext uri="{BB962C8B-B14F-4D97-AF65-F5344CB8AC3E}">
        <p14:creationId xmlns:p14="http://schemas.microsoft.com/office/powerpoint/2010/main" val="185662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49D96845-1CA4-4540-9D22-F17FD4B2E71C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ОБЪЯВЛЕНИЯ СЕТОВ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599E2-93AE-DA5E-5690-45001CEB899B}"/>
              </a:ext>
            </a:extLst>
          </p:cNvPr>
          <p:cNvSpPr txBox="1"/>
          <p:nvPr/>
        </p:nvSpPr>
        <p:spPr>
          <a:xfrm>
            <a:off x="1096586" y="3290443"/>
            <a:ext cx="43689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Можно с другого игрока взять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со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со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, используя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, и получить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234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либо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345 со</a:t>
            </a:r>
          </a:p>
          <a:p>
            <a:pPr>
              <a:buClr>
                <a:srgbClr val="C00000"/>
              </a:buClr>
            </a:pP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Можно с другого игрока взять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пин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и получить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777 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пин</a:t>
            </a: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711DD-AA17-5E03-9BDF-6EB57D5872EA}"/>
              </a:ext>
            </a:extLst>
          </p:cNvPr>
          <p:cNvSpPr txBox="1"/>
          <p:nvPr/>
        </p:nvSpPr>
        <p:spPr>
          <a:xfrm>
            <a:off x="6595842" y="3290443"/>
            <a:ext cx="493855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 прошлом занятии мы почти не взаимодействовали друг с другом и брали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только со стены.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На самом деле правила позволяют в определенных случаях брать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нужный для завершения сета, со сброса другого игрока. Это делается путем объявления сета.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Таких объявлений три – для разных типов сетов: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для последовательностей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для сетов из трех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КАН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для особых сетов из четырех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6EB583-F84A-49C5-39C5-4509EDA2B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271472" y="1461465"/>
            <a:ext cx="825114" cy="11012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ED1BB8-D249-C64D-4C94-AAAEA2365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1096586" y="1463762"/>
            <a:ext cx="825114" cy="1101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9D8F57-DF69-CA89-5247-BF347A47E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1936742" y="1453838"/>
            <a:ext cx="825114" cy="110889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80214BA-9689-9F74-5DB3-BB3517321F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604" r="38224" b="56147"/>
          <a:stretch/>
        </p:blipFill>
        <p:spPr>
          <a:xfrm>
            <a:off x="2761856" y="1471550"/>
            <a:ext cx="825114" cy="109117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2B18FE6-C897-E85A-D9E8-515B46640D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18370" r="38939" b="52438"/>
          <a:stretch/>
        </p:blipFill>
        <p:spPr>
          <a:xfrm>
            <a:off x="3586970" y="1471550"/>
            <a:ext cx="854543" cy="112340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ED6C8FE-C389-1562-D2A3-8E66BC8CDD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8666" r="37690" b="52438"/>
          <a:stretch/>
        </p:blipFill>
        <p:spPr>
          <a:xfrm>
            <a:off x="4441513" y="1461779"/>
            <a:ext cx="877439" cy="110095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85794C-5E7A-F11D-29B2-04DA0770EC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963" r="38372" b="51259"/>
          <a:stretch/>
        </p:blipFill>
        <p:spPr>
          <a:xfrm rot="10800000">
            <a:off x="5309905" y="1426752"/>
            <a:ext cx="838866" cy="1135977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EE2F090-BC85-867B-57F6-60E06C42CD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6167228" y="1409587"/>
            <a:ext cx="857229" cy="115314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458DC9-992B-CD1A-E80F-1E09E11A793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7921686" y="1409587"/>
            <a:ext cx="799432" cy="1071696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E356C6-EDCC-F760-5F4C-76AB77ADDA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7044457" y="1409587"/>
            <a:ext cx="857229" cy="115314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2CA47DA3-5558-D5ED-BACC-15176AFDC3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8721118" y="1409587"/>
            <a:ext cx="864164" cy="1127802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182DFFD-EB7C-B6CD-2367-66D9530A730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7653" r="38938" b="52437"/>
          <a:stretch/>
        </p:blipFill>
        <p:spPr>
          <a:xfrm>
            <a:off x="9588343" y="1390081"/>
            <a:ext cx="799432" cy="10912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6FF51B7-9822-CEA6-902E-A085425FB43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10429928" y="1390081"/>
            <a:ext cx="825072" cy="1091181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0269FA7-4BAC-AB82-010C-7EE15020FB95}"/>
              </a:ext>
            </a:extLst>
          </p:cNvPr>
          <p:cNvSpPr/>
          <p:nvPr/>
        </p:nvSpPr>
        <p:spPr>
          <a:xfrm>
            <a:off x="319485" y="3186545"/>
            <a:ext cx="676234" cy="63733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51E76-0F07-AC36-3A9A-54191049DC0B}"/>
              </a:ext>
            </a:extLst>
          </p:cNvPr>
          <p:cNvSpPr txBox="1"/>
          <p:nvPr/>
        </p:nvSpPr>
        <p:spPr>
          <a:xfrm>
            <a:off x="412295" y="3089714"/>
            <a:ext cx="49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1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C8BE92F-9E53-8650-673E-000AA47C250A}"/>
              </a:ext>
            </a:extLst>
          </p:cNvPr>
          <p:cNvSpPr/>
          <p:nvPr/>
        </p:nvSpPr>
        <p:spPr>
          <a:xfrm>
            <a:off x="319485" y="4308763"/>
            <a:ext cx="676234" cy="63733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22AB9-FC57-0541-2B41-1225A7FDB94B}"/>
              </a:ext>
            </a:extLst>
          </p:cNvPr>
          <p:cNvSpPr txBox="1"/>
          <p:nvPr/>
        </p:nvSpPr>
        <p:spPr>
          <a:xfrm>
            <a:off x="412295" y="4211932"/>
            <a:ext cx="49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7351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6F42992-C59C-5AD6-7076-0F537360DBE6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ОБЪЯВЛЕНИЕ ЧИ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E2D78-5DC3-7F40-1544-92AF42F28050}"/>
              </a:ext>
            </a:extLst>
          </p:cNvPr>
          <p:cNvSpPr txBox="1"/>
          <p:nvPr/>
        </p:nvSpPr>
        <p:spPr>
          <a:xfrm>
            <a:off x="5467739" y="1858807"/>
            <a:ext cx="650343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Когда у вас есть два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образующие незавершенную последовательность, и игрок слева кидает третий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этой последовательности, вы можете взять из его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дискарда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этот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образовать последовательность с его помощью.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Порядок действий при этом следующий: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Сказать: «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Чи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Показать два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вашей последовательности из руки и выложить их в правую часть стола плашмя, в открытую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Взять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из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дискарда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противника и положить его боком слева от двух выложенных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AutoNum type="arabicPeriod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Сбросить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из закрытой части руки</a:t>
            </a:r>
          </a:p>
          <a:p>
            <a:pPr marL="342900" indent="-342900">
              <a:buClr>
                <a:srgbClr val="C00000"/>
              </a:buClr>
              <a:buAutoNum type="arabicPeriod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AutoNum type="arabicPeriod"/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Сеты, образованные объявлениями, выкладываются в открытую и видны всем игрокам. Кроме того, из открытой части руки больше нельзя сбрасывать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Чи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можно объявлять только с игрока </a:t>
            </a:r>
            <a:r>
              <a:rPr lang="ru-RU" sz="14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слева.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9EA54-B86D-E0D1-D258-FF95C8703984}"/>
              </a:ext>
            </a:extLst>
          </p:cNvPr>
          <p:cNvSpPr txBox="1"/>
          <p:nvPr/>
        </p:nvSpPr>
        <p:spPr>
          <a:xfrm>
            <a:off x="951345" y="2780145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Отфотографировать</a:t>
            </a:r>
            <a:r>
              <a:rPr lang="ru-RU" dirty="0"/>
              <a:t> порядок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1920571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1272</Words>
  <Application>Microsoft Office PowerPoint</Application>
  <PresentationFormat>Широкоэкранный</PresentationFormat>
  <Paragraphs>164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11</cp:revision>
  <dcterms:created xsi:type="dcterms:W3CDTF">2022-09-10T18:17:39Z</dcterms:created>
  <dcterms:modified xsi:type="dcterms:W3CDTF">2022-11-20T12:38:03Z</dcterms:modified>
</cp:coreProperties>
</file>